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4" r:id="rId5"/>
    <p:sldId id="297" r:id="rId6"/>
    <p:sldId id="298" r:id="rId7"/>
    <p:sldId id="300" r:id="rId8"/>
    <p:sldId id="302" r:id="rId9"/>
    <p:sldId id="303" r:id="rId10"/>
    <p:sldId id="318" r:id="rId11"/>
    <p:sldId id="315" r:id="rId12"/>
    <p:sldId id="288" r:id="rId13"/>
    <p:sldId id="311" r:id="rId14"/>
    <p:sldId id="290" r:id="rId15"/>
    <p:sldId id="314" r:id="rId16"/>
    <p:sldId id="291" r:id="rId17"/>
    <p:sldId id="296" r:id="rId18"/>
    <p:sldId id="316" r:id="rId19"/>
    <p:sldId id="313" r:id="rId20"/>
    <p:sldId id="305" r:id="rId21"/>
    <p:sldId id="32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A032DB-441A-49BB-80D5-5A024133846B}">
          <p14:sldIdLst>
            <p14:sldId id="284"/>
            <p14:sldId id="297"/>
          </p14:sldIdLst>
        </p14:section>
        <p14:section name="Untitled Section" id="{07518413-C957-493E-9EC6-36AB0BC0D44F}">
          <p14:sldIdLst>
            <p14:sldId id="298"/>
            <p14:sldId id="300"/>
            <p14:sldId id="302"/>
            <p14:sldId id="303"/>
            <p14:sldId id="318"/>
            <p14:sldId id="315"/>
            <p14:sldId id="288"/>
            <p14:sldId id="311"/>
            <p14:sldId id="290"/>
            <p14:sldId id="314"/>
            <p14:sldId id="291"/>
            <p14:sldId id="296"/>
            <p14:sldId id="316"/>
            <p14:sldId id="313"/>
            <p14:sldId id="305"/>
            <p14:sldId id="320"/>
            <p14:sldId id="29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E8"/>
    <a:srgbClr val="97EFD3"/>
    <a:srgbClr val="ECC4BF"/>
    <a:srgbClr val="E9C46A"/>
    <a:srgbClr val="F15574"/>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726DD-4941-4A2F-A350-EFF053CF025D}" v="1" dt="2024-03-21T05:07:41.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2596087" y="1711576"/>
            <a:ext cx="6999825" cy="3130047"/>
          </a:xfrm>
        </p:spPr>
        <p:txBody>
          <a:bodyPr/>
          <a:lstStyle/>
          <a:p>
            <a:r>
              <a:rPr lang="en-US" dirty="0"/>
              <a:t>Book Your Health: A Doctor-Patient Appointment System</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5092648" y="4329684"/>
            <a:ext cx="4873752" cy="630936"/>
          </a:xfrm>
        </p:spPr>
        <p:txBody>
          <a:bodyPr/>
          <a:lstStyle/>
          <a:p>
            <a:r>
              <a:rPr lang="en-US" dirty="0"/>
              <a:t>.</a:t>
            </a:r>
          </a:p>
          <a:p>
            <a:endParaRPr lang="en-US"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B9AE65-44D8-9D5C-37A5-EAE0AE37BEAB}"/>
              </a:ext>
            </a:extLst>
          </p:cNvPr>
          <p:cNvSpPr>
            <a:spLocks noGrp="1"/>
          </p:cNvSpPr>
          <p:nvPr>
            <p:ph type="title"/>
          </p:nvPr>
        </p:nvSpPr>
        <p:spPr>
          <a:xfrm flipV="1">
            <a:off x="1139952" y="1527048"/>
            <a:ext cx="769871" cy="371200"/>
          </a:xfrm>
        </p:spPr>
        <p:txBody>
          <a:bodyPr/>
          <a:lstStyle/>
          <a:p>
            <a:endParaRPr lang="en-IN" sz="800" dirty="0"/>
          </a:p>
        </p:txBody>
      </p:sp>
      <p:sp>
        <p:nvSpPr>
          <p:cNvPr id="15" name="Content Placeholder 14">
            <a:extLst>
              <a:ext uri="{FF2B5EF4-FFF2-40B4-BE49-F238E27FC236}">
                <a16:creationId xmlns:a16="http://schemas.microsoft.com/office/drawing/2014/main" id="{CC74656E-BB08-0B70-08AF-5F1F533EEDCF}"/>
              </a:ext>
            </a:extLst>
          </p:cNvPr>
          <p:cNvSpPr>
            <a:spLocks noGrp="1"/>
          </p:cNvSpPr>
          <p:nvPr>
            <p:ph idx="1"/>
          </p:nvPr>
        </p:nvSpPr>
        <p:spPr>
          <a:xfrm flipV="1">
            <a:off x="484632" y="5971031"/>
            <a:ext cx="1228421" cy="140401"/>
          </a:xfrm>
        </p:spPr>
        <p:txBody>
          <a:bodyPr/>
          <a:lstStyle/>
          <a:p>
            <a:endParaRPr lang="en-IN" dirty="0"/>
          </a:p>
        </p:txBody>
      </p:sp>
      <p:sp>
        <p:nvSpPr>
          <p:cNvPr id="2" name="Slide Number Placeholder 1">
            <a:extLst>
              <a:ext uri="{FF2B5EF4-FFF2-40B4-BE49-F238E27FC236}">
                <a16:creationId xmlns:a16="http://schemas.microsoft.com/office/drawing/2014/main" id="{B49BDEDA-BCD4-9114-CF12-1F8FE73D05D5}"/>
              </a:ext>
            </a:extLst>
          </p:cNvPr>
          <p:cNvSpPr>
            <a:spLocks noGrp="1"/>
          </p:cNvSpPr>
          <p:nvPr>
            <p:ph type="sldNum" sz="quarter" idx="12"/>
          </p:nvPr>
        </p:nvSpPr>
        <p:spPr/>
        <p:txBody>
          <a:bodyPr/>
          <a:lstStyle/>
          <a:p>
            <a:fld id="{8D0AFDD5-844D-364D-8AEC-50CF4D36D55D}" type="slidenum">
              <a:rPr lang="en-US" noProof="0" smtClean="0"/>
              <a:pPr/>
              <a:t>10</a:t>
            </a:fld>
            <a:endParaRPr lang="en-US" noProof="0"/>
          </a:p>
        </p:txBody>
      </p:sp>
      <p:sp>
        <p:nvSpPr>
          <p:cNvPr id="3" name="Footer Placeholder 2">
            <a:extLst>
              <a:ext uri="{FF2B5EF4-FFF2-40B4-BE49-F238E27FC236}">
                <a16:creationId xmlns:a16="http://schemas.microsoft.com/office/drawing/2014/main" id="{C1A1A755-C744-C90F-69B1-14FEA821B0A0}"/>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3430983-4B09-21CE-AE16-D184E4AE10A3}"/>
              </a:ext>
            </a:extLst>
          </p:cNvPr>
          <p:cNvSpPr>
            <a:spLocks noGrp="1"/>
          </p:cNvSpPr>
          <p:nvPr>
            <p:ph type="dt" sz="half" idx="10"/>
          </p:nvPr>
        </p:nvSpPr>
        <p:spPr/>
        <p:txBody>
          <a:bodyPr/>
          <a:lstStyle/>
          <a:p>
            <a:r>
              <a:rPr lang="en-US" noProof="0"/>
              <a:t>20XX</a:t>
            </a:r>
          </a:p>
        </p:txBody>
      </p:sp>
      <p:pic>
        <p:nvPicPr>
          <p:cNvPr id="6" name="Content Placeholder 6">
            <a:extLst>
              <a:ext uri="{FF2B5EF4-FFF2-40B4-BE49-F238E27FC236}">
                <a16:creationId xmlns:a16="http://schemas.microsoft.com/office/drawing/2014/main" id="{9C931151-6D83-C369-DB31-9E72EA90857C}"/>
              </a:ext>
            </a:extLst>
          </p:cNvPr>
          <p:cNvPicPr>
            <a:picLocks noChangeAspect="1"/>
          </p:cNvPicPr>
          <p:nvPr/>
        </p:nvPicPr>
        <p:blipFill>
          <a:blip r:embed="rId2"/>
          <a:stretch>
            <a:fillRect/>
          </a:stretch>
        </p:blipFill>
        <p:spPr>
          <a:xfrm>
            <a:off x="0" y="245468"/>
            <a:ext cx="7162801" cy="3017520"/>
          </a:xfrm>
          <a:prstGeom prst="rect">
            <a:avLst/>
          </a:prstGeom>
        </p:spPr>
      </p:pic>
      <p:pic>
        <p:nvPicPr>
          <p:cNvPr id="7" name="Picture 6">
            <a:extLst>
              <a:ext uri="{FF2B5EF4-FFF2-40B4-BE49-F238E27FC236}">
                <a16:creationId xmlns:a16="http://schemas.microsoft.com/office/drawing/2014/main" id="{EAF2301F-5FA9-3505-D3F7-2B5FB7C7D9DA}"/>
              </a:ext>
            </a:extLst>
          </p:cNvPr>
          <p:cNvPicPr>
            <a:picLocks noChangeAspect="1"/>
          </p:cNvPicPr>
          <p:nvPr/>
        </p:nvPicPr>
        <p:blipFill>
          <a:blip r:embed="rId3"/>
          <a:srcRect/>
          <a:stretch/>
        </p:blipFill>
        <p:spPr>
          <a:xfrm>
            <a:off x="-12700" y="3262988"/>
            <a:ext cx="7162800" cy="3261360"/>
          </a:xfrm>
          <a:prstGeom prst="rect">
            <a:avLst/>
          </a:prstGeom>
        </p:spPr>
      </p:pic>
      <p:pic>
        <p:nvPicPr>
          <p:cNvPr id="9" name="Picture 8">
            <a:extLst>
              <a:ext uri="{FF2B5EF4-FFF2-40B4-BE49-F238E27FC236}">
                <a16:creationId xmlns:a16="http://schemas.microsoft.com/office/drawing/2014/main" id="{32DCDEE9-F24D-A2D9-C25D-26A75ACD04FB}"/>
              </a:ext>
            </a:extLst>
          </p:cNvPr>
          <p:cNvPicPr>
            <a:picLocks noChangeAspect="1"/>
          </p:cNvPicPr>
          <p:nvPr/>
        </p:nvPicPr>
        <p:blipFill>
          <a:blip r:embed="rId4"/>
          <a:stretch>
            <a:fillRect/>
          </a:stretch>
        </p:blipFill>
        <p:spPr>
          <a:xfrm>
            <a:off x="5933440" y="3262988"/>
            <a:ext cx="6258560" cy="3261360"/>
          </a:xfrm>
          <a:prstGeom prst="rect">
            <a:avLst/>
          </a:prstGeom>
        </p:spPr>
      </p:pic>
      <p:sp>
        <p:nvSpPr>
          <p:cNvPr id="10" name="Rectangle: Rounded Corners 9">
            <a:extLst>
              <a:ext uri="{FF2B5EF4-FFF2-40B4-BE49-F238E27FC236}">
                <a16:creationId xmlns:a16="http://schemas.microsoft.com/office/drawing/2014/main" id="{59E02B0A-AB53-144B-53A4-FCE5847FE24B}"/>
              </a:ext>
            </a:extLst>
          </p:cNvPr>
          <p:cNvSpPr/>
          <p:nvPr/>
        </p:nvSpPr>
        <p:spPr>
          <a:xfrm>
            <a:off x="7420659" y="609600"/>
            <a:ext cx="4155440" cy="2011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4800" dirty="0">
                <a:solidFill>
                  <a:schemeClr val="tx2"/>
                </a:solidFill>
              </a:rPr>
              <a:t>APPOINTMENT FORM</a:t>
            </a:r>
          </a:p>
        </p:txBody>
      </p:sp>
      <p:cxnSp>
        <p:nvCxnSpPr>
          <p:cNvPr id="8" name="Straight Arrow Connector 7">
            <a:extLst>
              <a:ext uri="{FF2B5EF4-FFF2-40B4-BE49-F238E27FC236}">
                <a16:creationId xmlns:a16="http://schemas.microsoft.com/office/drawing/2014/main" id="{16D0B62C-6F65-C6BE-5B85-E98215A50FA3}"/>
              </a:ext>
            </a:extLst>
          </p:cNvPr>
          <p:cNvCxnSpPr/>
          <p:nvPr/>
        </p:nvCxnSpPr>
        <p:spPr>
          <a:xfrm>
            <a:off x="670560" y="3002280"/>
            <a:ext cx="167640" cy="62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525D87-FA30-892A-176D-8EE9D9E39D37}"/>
              </a:ext>
            </a:extLst>
          </p:cNvPr>
          <p:cNvCxnSpPr/>
          <p:nvPr/>
        </p:nvCxnSpPr>
        <p:spPr>
          <a:xfrm flipV="1">
            <a:off x="6096000" y="3552460"/>
            <a:ext cx="731520" cy="47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87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2" name="Picture 1">
            <a:extLst>
              <a:ext uri="{FF2B5EF4-FFF2-40B4-BE49-F238E27FC236}">
                <a16:creationId xmlns:a16="http://schemas.microsoft.com/office/drawing/2014/main" id="{9B62BBC7-F084-59F2-6CC1-59BEB4A58F81}"/>
              </a:ext>
            </a:extLst>
          </p:cNvPr>
          <p:cNvPicPr>
            <a:picLocks noChangeAspect="1"/>
          </p:cNvPicPr>
          <p:nvPr/>
        </p:nvPicPr>
        <p:blipFill>
          <a:blip r:embed="rId6"/>
          <a:stretch>
            <a:fillRect/>
          </a:stretch>
        </p:blipFill>
        <p:spPr>
          <a:xfrm>
            <a:off x="0" y="1"/>
            <a:ext cx="12192000" cy="6857999"/>
          </a:xfrm>
          <a:prstGeom prst="rect">
            <a:avLst/>
          </a:prstGeom>
        </p:spPr>
      </p:pic>
    </p:spTree>
    <p:extLst>
      <p:ext uri="{BB962C8B-B14F-4D97-AF65-F5344CB8AC3E}">
        <p14:creationId xmlns:p14="http://schemas.microsoft.com/office/powerpoint/2010/main" val="3251802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96CB-BE0F-691D-D97F-0809D332FBE2}"/>
              </a:ext>
            </a:extLst>
          </p:cNvPr>
          <p:cNvSpPr>
            <a:spLocks noGrp="1"/>
          </p:cNvSpPr>
          <p:nvPr>
            <p:ph type="title"/>
          </p:nvPr>
        </p:nvSpPr>
        <p:spPr>
          <a:xfrm rot="5400000">
            <a:off x="9321797" y="3044066"/>
            <a:ext cx="4419603" cy="769868"/>
          </a:xfrm>
        </p:spPr>
        <p:txBody>
          <a:bodyPr vert="horz"/>
          <a:lstStyle/>
          <a:p>
            <a:r>
              <a:rPr lang="en-IN" sz="3600" b="1" dirty="0">
                <a:highlight>
                  <a:srgbClr val="ECC4BF"/>
                </a:highlight>
              </a:rPr>
              <a:t>CONFIRMATIONM</a:t>
            </a:r>
            <a:br>
              <a:rPr lang="en-IN" sz="3600" b="1" dirty="0">
                <a:highlight>
                  <a:srgbClr val="ECC4BF"/>
                </a:highlight>
              </a:rPr>
            </a:br>
            <a:r>
              <a:rPr lang="en-IN" sz="3600" b="1" dirty="0">
                <a:highlight>
                  <a:srgbClr val="ECC4BF"/>
                </a:highlight>
              </a:rPr>
              <a:t>FORM</a:t>
            </a:r>
            <a:br>
              <a:rPr lang="en-IN" sz="3600" b="1" dirty="0">
                <a:highlight>
                  <a:srgbClr val="ECC4BF"/>
                </a:highlight>
              </a:rPr>
            </a:br>
            <a:endParaRPr lang="en-IN" sz="3600" b="1" dirty="0">
              <a:highlight>
                <a:srgbClr val="ECC4BF"/>
              </a:highlight>
            </a:endParaRPr>
          </a:p>
        </p:txBody>
      </p:sp>
      <p:sp>
        <p:nvSpPr>
          <p:cNvPr id="3" name="Slide Number Placeholder 2">
            <a:extLst>
              <a:ext uri="{FF2B5EF4-FFF2-40B4-BE49-F238E27FC236}">
                <a16:creationId xmlns:a16="http://schemas.microsoft.com/office/drawing/2014/main" id="{BCCB72CC-92C6-0D35-7CCC-C80A827531F6}"/>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863759E5-FE74-9D3A-DA60-4E44F1ABFA35}"/>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8BD214BB-758F-BA29-5CDC-B1340CD5ED03}"/>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F3309F0D-BA55-DF96-A951-D49DB1D10667}"/>
              </a:ext>
            </a:extLst>
          </p:cNvPr>
          <p:cNvPicPr>
            <a:picLocks noChangeAspect="1"/>
          </p:cNvPicPr>
          <p:nvPr/>
        </p:nvPicPr>
        <p:blipFill>
          <a:blip r:embed="rId2"/>
          <a:stretch>
            <a:fillRect/>
          </a:stretch>
        </p:blipFill>
        <p:spPr>
          <a:xfrm>
            <a:off x="-33467" y="0"/>
            <a:ext cx="6096000" cy="3820160"/>
          </a:xfrm>
          <a:prstGeom prst="rect">
            <a:avLst/>
          </a:prstGeom>
        </p:spPr>
      </p:pic>
      <p:pic>
        <p:nvPicPr>
          <p:cNvPr id="9" name="Picture 8">
            <a:extLst>
              <a:ext uri="{FF2B5EF4-FFF2-40B4-BE49-F238E27FC236}">
                <a16:creationId xmlns:a16="http://schemas.microsoft.com/office/drawing/2014/main" id="{2A03F250-F865-DA26-E13B-C7841141BE4D}"/>
              </a:ext>
            </a:extLst>
          </p:cNvPr>
          <p:cNvPicPr>
            <a:picLocks noChangeAspect="1"/>
          </p:cNvPicPr>
          <p:nvPr/>
        </p:nvPicPr>
        <p:blipFill>
          <a:blip r:embed="rId3"/>
          <a:stretch>
            <a:fillRect/>
          </a:stretch>
        </p:blipFill>
        <p:spPr>
          <a:xfrm>
            <a:off x="-81281" y="3429000"/>
            <a:ext cx="6191629" cy="3429000"/>
          </a:xfrm>
          <a:prstGeom prst="rect">
            <a:avLst/>
          </a:prstGeom>
        </p:spPr>
      </p:pic>
      <p:pic>
        <p:nvPicPr>
          <p:cNvPr id="11" name="Picture 10">
            <a:extLst>
              <a:ext uri="{FF2B5EF4-FFF2-40B4-BE49-F238E27FC236}">
                <a16:creationId xmlns:a16="http://schemas.microsoft.com/office/drawing/2014/main" id="{290B5E7A-59C6-F5DA-89CB-8F753FFEB60A}"/>
              </a:ext>
            </a:extLst>
          </p:cNvPr>
          <p:cNvPicPr>
            <a:picLocks noChangeAspect="1"/>
          </p:cNvPicPr>
          <p:nvPr/>
        </p:nvPicPr>
        <p:blipFill>
          <a:blip r:embed="rId4"/>
          <a:stretch>
            <a:fillRect/>
          </a:stretch>
        </p:blipFill>
        <p:spPr>
          <a:xfrm>
            <a:off x="3983497" y="0"/>
            <a:ext cx="6552423" cy="3820160"/>
          </a:xfrm>
          <a:prstGeom prst="rect">
            <a:avLst/>
          </a:prstGeom>
        </p:spPr>
      </p:pic>
      <p:pic>
        <p:nvPicPr>
          <p:cNvPr id="13" name="Picture 12">
            <a:extLst>
              <a:ext uri="{FF2B5EF4-FFF2-40B4-BE49-F238E27FC236}">
                <a16:creationId xmlns:a16="http://schemas.microsoft.com/office/drawing/2014/main" id="{190FB1B9-B539-9906-F243-9907BC42F25D}"/>
              </a:ext>
            </a:extLst>
          </p:cNvPr>
          <p:cNvPicPr>
            <a:picLocks noChangeAspect="1"/>
          </p:cNvPicPr>
          <p:nvPr/>
        </p:nvPicPr>
        <p:blipFill>
          <a:blip r:embed="rId5"/>
          <a:stretch>
            <a:fillRect/>
          </a:stretch>
        </p:blipFill>
        <p:spPr>
          <a:xfrm>
            <a:off x="3983497" y="3599180"/>
            <a:ext cx="6552424" cy="3258820"/>
          </a:xfrm>
          <a:prstGeom prst="rect">
            <a:avLst/>
          </a:prstGeom>
        </p:spPr>
      </p:pic>
    </p:spTree>
    <p:extLst>
      <p:ext uri="{BB962C8B-B14F-4D97-AF65-F5344CB8AC3E}">
        <p14:creationId xmlns:p14="http://schemas.microsoft.com/office/powerpoint/2010/main" val="249920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pic>
        <p:nvPicPr>
          <p:cNvPr id="4" name="Picture 3">
            <a:extLst>
              <a:ext uri="{FF2B5EF4-FFF2-40B4-BE49-F238E27FC236}">
                <a16:creationId xmlns:a16="http://schemas.microsoft.com/office/drawing/2014/main" id="{57939013-15E1-6D0B-A5FF-A0ED81158B1C}"/>
              </a:ext>
            </a:extLst>
          </p:cNvPr>
          <p:cNvPicPr>
            <a:picLocks noChangeAspect="1"/>
          </p:cNvPicPr>
          <p:nvPr/>
        </p:nvPicPr>
        <p:blipFill>
          <a:blip r:embed="rId10"/>
          <a:stretch>
            <a:fillRect/>
          </a:stretch>
        </p:blipFill>
        <p:spPr>
          <a:xfrm>
            <a:off x="0" y="0"/>
            <a:ext cx="12192000" cy="6857999"/>
          </a:xfrm>
          <a:prstGeom prst="rect">
            <a:avLst/>
          </a:prstGeom>
        </p:spPr>
      </p:pic>
    </p:spTree>
    <p:extLst>
      <p:ext uri="{BB962C8B-B14F-4D97-AF65-F5344CB8AC3E}">
        <p14:creationId xmlns:p14="http://schemas.microsoft.com/office/powerpoint/2010/main" val="391761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pic>
        <p:nvPicPr>
          <p:cNvPr id="3" name="Picture 2">
            <a:extLst>
              <a:ext uri="{FF2B5EF4-FFF2-40B4-BE49-F238E27FC236}">
                <a16:creationId xmlns:a16="http://schemas.microsoft.com/office/drawing/2014/main" id="{1B1A9256-D856-F5BC-E4C0-39858726F21A}"/>
              </a:ext>
            </a:extLst>
          </p:cNvPr>
          <p:cNvPicPr>
            <a:picLocks noChangeAspect="1"/>
          </p:cNvPicPr>
          <p:nvPr/>
        </p:nvPicPr>
        <p:blipFill>
          <a:blip r:embed="rId7"/>
          <a:stretch>
            <a:fillRect/>
          </a:stretch>
        </p:blipFill>
        <p:spPr>
          <a:xfrm>
            <a:off x="0" y="0"/>
            <a:ext cx="12192000" cy="6857999"/>
          </a:xfrm>
          <a:prstGeom prst="rect">
            <a:avLst/>
          </a:prstGeom>
        </p:spPr>
      </p:pic>
    </p:spTree>
    <p:extLst>
      <p:ext uri="{BB962C8B-B14F-4D97-AF65-F5344CB8AC3E}">
        <p14:creationId xmlns:p14="http://schemas.microsoft.com/office/powerpoint/2010/main" val="866533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4E5F76-12E8-F6A5-65D8-34F4C1C20FB3}"/>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3" name="Footer Placeholder 2">
            <a:extLst>
              <a:ext uri="{FF2B5EF4-FFF2-40B4-BE49-F238E27FC236}">
                <a16:creationId xmlns:a16="http://schemas.microsoft.com/office/drawing/2014/main" id="{54BE0772-CD13-0337-0E80-6E2FA2C7A55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C2F84294-B974-EE0D-1B22-D6AF13D0515F}"/>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43205EA0-1373-6300-A291-B269E10E26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008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D4F7-E8F7-E0EF-FEFB-57814B270AAD}"/>
              </a:ext>
            </a:extLst>
          </p:cNvPr>
          <p:cNvSpPr>
            <a:spLocks noGrp="1"/>
          </p:cNvSpPr>
          <p:nvPr>
            <p:ph type="title"/>
          </p:nvPr>
        </p:nvSpPr>
        <p:spPr/>
        <p:txBody>
          <a:bodyPr/>
          <a:lstStyle/>
          <a:p>
            <a:r>
              <a:rPr lang="en-IN" dirty="0"/>
              <a:t>Python Flask</a:t>
            </a:r>
          </a:p>
        </p:txBody>
      </p:sp>
      <p:pic>
        <p:nvPicPr>
          <p:cNvPr id="8" name="Content Placeholder 7">
            <a:extLst>
              <a:ext uri="{FF2B5EF4-FFF2-40B4-BE49-F238E27FC236}">
                <a16:creationId xmlns:a16="http://schemas.microsoft.com/office/drawing/2014/main" id="{518AC699-63E3-C7F4-8B73-53285526362B}"/>
              </a:ext>
            </a:extLst>
          </p:cNvPr>
          <p:cNvPicPr>
            <a:picLocks noGrp="1" noChangeAspect="1"/>
          </p:cNvPicPr>
          <p:nvPr>
            <p:ph idx="1"/>
          </p:nvPr>
        </p:nvPicPr>
        <p:blipFill>
          <a:blip r:embed="rId2"/>
          <a:stretch>
            <a:fillRect/>
          </a:stretch>
        </p:blipFill>
        <p:spPr>
          <a:xfrm>
            <a:off x="264513" y="1809750"/>
            <a:ext cx="7397045" cy="4838042"/>
          </a:xfrm>
        </p:spPr>
      </p:pic>
      <p:sp>
        <p:nvSpPr>
          <p:cNvPr id="4" name="Slide Number Placeholder 3">
            <a:extLst>
              <a:ext uri="{FF2B5EF4-FFF2-40B4-BE49-F238E27FC236}">
                <a16:creationId xmlns:a16="http://schemas.microsoft.com/office/drawing/2014/main" id="{6B2A97E0-7389-76BB-918C-36F06D9E3134}"/>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5" name="Footer Placeholder 4">
            <a:extLst>
              <a:ext uri="{FF2B5EF4-FFF2-40B4-BE49-F238E27FC236}">
                <a16:creationId xmlns:a16="http://schemas.microsoft.com/office/drawing/2014/main" id="{2B216A1E-D8F5-8E92-1F40-E1E2C977E0C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0590A30-77BC-3EB2-7114-355F16F608A7}"/>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50572DC5-E71B-728F-1012-DCEF8B366483}"/>
              </a:ext>
            </a:extLst>
          </p:cNvPr>
          <p:cNvPicPr>
            <a:picLocks noChangeAspect="1"/>
          </p:cNvPicPr>
          <p:nvPr/>
        </p:nvPicPr>
        <p:blipFill>
          <a:blip r:embed="rId3"/>
          <a:stretch>
            <a:fillRect/>
          </a:stretch>
        </p:blipFill>
        <p:spPr>
          <a:xfrm>
            <a:off x="5313680" y="1809750"/>
            <a:ext cx="6827520" cy="4838042"/>
          </a:xfrm>
          <a:prstGeom prst="rect">
            <a:avLst/>
          </a:prstGeom>
        </p:spPr>
      </p:pic>
      <p:cxnSp>
        <p:nvCxnSpPr>
          <p:cNvPr id="14" name="Straight Arrow Connector 13">
            <a:extLst>
              <a:ext uri="{FF2B5EF4-FFF2-40B4-BE49-F238E27FC236}">
                <a16:creationId xmlns:a16="http://schemas.microsoft.com/office/drawing/2014/main" id="{720EDB80-9C1C-1CFE-703B-7329D32245F0}"/>
              </a:ext>
            </a:extLst>
          </p:cNvPr>
          <p:cNvCxnSpPr>
            <a:cxnSpLocks/>
          </p:cNvCxnSpPr>
          <p:nvPr/>
        </p:nvCxnSpPr>
        <p:spPr>
          <a:xfrm flipV="1">
            <a:off x="5232400" y="2428240"/>
            <a:ext cx="690880" cy="74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75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0A38-FA3E-3532-801B-79920DF0BC0B}"/>
              </a:ext>
            </a:extLst>
          </p:cNvPr>
          <p:cNvSpPr>
            <a:spLocks noGrp="1"/>
          </p:cNvSpPr>
          <p:nvPr>
            <p:ph type="title"/>
          </p:nvPr>
        </p:nvSpPr>
        <p:spPr>
          <a:xfrm>
            <a:off x="0" y="420624"/>
            <a:ext cx="5096724" cy="6325408"/>
          </a:xfrm>
          <a:solidFill>
            <a:schemeClr val="accent4"/>
          </a:solidFill>
        </p:spPr>
        <p:txBody>
          <a:bodyPr/>
          <a:lstStyle/>
          <a:p>
            <a:r>
              <a:rPr lang="en-US" sz="2000" b="1" dirty="0"/>
              <a:t>Conclusion</a:t>
            </a:r>
            <a:br>
              <a:rPr lang="en-US" sz="2000" b="1" dirty="0"/>
            </a:br>
            <a:r>
              <a:rPr lang="en-US" sz="2000" dirty="0"/>
              <a:t>In conclusion, the doctor patient appointment booking system is a game-changer in the healthcare industry. It offers several benefits to both patients and healthcare providers, including convenience, efficiency, and increased patient satisfaction.</a:t>
            </a:r>
            <a:br>
              <a:rPr lang="en-US" sz="2000" dirty="0"/>
            </a:br>
            <a:br>
              <a:rPr lang="en-US" sz="2000" dirty="0"/>
            </a:br>
            <a:r>
              <a:rPr lang="en-US" sz="2000" dirty="0"/>
              <a:t>As technology continues to advance, we can expect to see more healthcare providers adopting the doctor patient appointment booking system in the near future.</a:t>
            </a:r>
            <a:br>
              <a:rPr lang="en-US" sz="2000" dirty="0"/>
            </a:br>
            <a:endParaRPr lang="en-IN" sz="2000" dirty="0"/>
          </a:p>
        </p:txBody>
      </p:sp>
      <p:sp>
        <p:nvSpPr>
          <p:cNvPr id="3" name="Text Placeholder 2">
            <a:extLst>
              <a:ext uri="{FF2B5EF4-FFF2-40B4-BE49-F238E27FC236}">
                <a16:creationId xmlns:a16="http://schemas.microsoft.com/office/drawing/2014/main" id="{F5CB2113-3DEF-D820-577F-EF508146DEC3}"/>
              </a:ext>
            </a:extLst>
          </p:cNvPr>
          <p:cNvSpPr>
            <a:spLocks noGrp="1"/>
          </p:cNvSpPr>
          <p:nvPr>
            <p:ph type="body" idx="1"/>
          </p:nvPr>
        </p:nvSpPr>
        <p:spPr>
          <a:xfrm>
            <a:off x="6096000" y="3877056"/>
            <a:ext cx="2980944" cy="402336"/>
          </a:xfrm>
        </p:spPr>
        <p:txBody>
          <a:bodyPr/>
          <a:lstStyle/>
          <a:p>
            <a:r>
              <a:rPr lang="en-US" dirty="0"/>
              <a:t>.</a:t>
            </a:r>
            <a:endParaRPr lang="en-IN" dirty="0"/>
          </a:p>
        </p:txBody>
      </p:sp>
      <p:pic>
        <p:nvPicPr>
          <p:cNvPr id="6" name="Picture Placeholder 5">
            <a:extLst>
              <a:ext uri="{FF2B5EF4-FFF2-40B4-BE49-F238E27FC236}">
                <a16:creationId xmlns:a16="http://schemas.microsoft.com/office/drawing/2014/main" id="{ED648DEC-2D49-996C-1137-E75981C1621C}"/>
              </a:ext>
            </a:extLst>
          </p:cNvPr>
          <p:cNvPicPr>
            <a:picLocks noGrp="1" noChangeAspect="1"/>
          </p:cNvPicPr>
          <p:nvPr>
            <p:ph type="pic" sz="quarter" idx="10"/>
          </p:nvPr>
        </p:nvPicPr>
        <p:blipFill>
          <a:blip r:embed="rId2"/>
          <a:srcRect/>
          <a:stretch>
            <a:fillRect/>
          </a:stretch>
        </p:blipFill>
        <p:spPr>
          <a:xfrm>
            <a:off x="5441605" y="634388"/>
            <a:ext cx="5897880" cy="5897880"/>
          </a:xfrm>
        </p:spPr>
      </p:pic>
    </p:spTree>
    <p:extLst>
      <p:ext uri="{BB962C8B-B14F-4D97-AF65-F5344CB8AC3E}">
        <p14:creationId xmlns:p14="http://schemas.microsoft.com/office/powerpoint/2010/main" val="29101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318B-F316-439D-5EA8-000DB9CA1C39}"/>
              </a:ext>
            </a:extLst>
          </p:cNvPr>
          <p:cNvSpPr>
            <a:spLocks noGrp="1"/>
          </p:cNvSpPr>
          <p:nvPr>
            <p:ph type="title"/>
          </p:nvPr>
        </p:nvSpPr>
        <p:spPr/>
        <p:txBody>
          <a:bodyPr/>
          <a:lstStyle/>
          <a:p>
            <a:r>
              <a:rPr lang="en-IN" dirty="0"/>
              <a:t>TEAM MEMBERS</a:t>
            </a:r>
          </a:p>
        </p:txBody>
      </p:sp>
      <p:sp>
        <p:nvSpPr>
          <p:cNvPr id="3" name="Text Placeholder 2">
            <a:extLst>
              <a:ext uri="{FF2B5EF4-FFF2-40B4-BE49-F238E27FC236}">
                <a16:creationId xmlns:a16="http://schemas.microsoft.com/office/drawing/2014/main" id="{D052BBB6-CD9B-5B82-897B-54E906F61620}"/>
              </a:ext>
            </a:extLst>
          </p:cNvPr>
          <p:cNvSpPr>
            <a:spLocks noGrp="1"/>
          </p:cNvSpPr>
          <p:nvPr>
            <p:ph type="body" sz="quarter" idx="14"/>
          </p:nvPr>
        </p:nvSpPr>
        <p:spPr/>
        <p:txBody>
          <a:bodyPr/>
          <a:lstStyle/>
          <a:p>
            <a:r>
              <a:rPr lang="en-IN" dirty="0"/>
              <a:t>.</a:t>
            </a:r>
          </a:p>
        </p:txBody>
      </p:sp>
      <p:sp>
        <p:nvSpPr>
          <p:cNvPr id="4" name="Content Placeholder 3">
            <a:extLst>
              <a:ext uri="{FF2B5EF4-FFF2-40B4-BE49-F238E27FC236}">
                <a16:creationId xmlns:a16="http://schemas.microsoft.com/office/drawing/2014/main" id="{705EA927-DFAB-F541-5BAA-B1FC6EF553BD}"/>
              </a:ext>
            </a:extLst>
          </p:cNvPr>
          <p:cNvSpPr>
            <a:spLocks noGrp="1"/>
          </p:cNvSpPr>
          <p:nvPr>
            <p:ph sz="half" idx="2"/>
          </p:nvPr>
        </p:nvSpPr>
        <p:spPr/>
        <p:txBody>
          <a:bodyPr/>
          <a:lstStyle/>
          <a:p>
            <a:endParaRPr lang="en-IN" sz="3200" dirty="0">
              <a:latin typeface="Arial Rounded MT Bold" panose="020F0704030504030204" pitchFamily="34" charset="0"/>
            </a:endParaRPr>
          </a:p>
          <a:p>
            <a:r>
              <a:rPr lang="en-IN" sz="3200" dirty="0">
                <a:latin typeface="Arial Rounded MT Bold" panose="020F0704030504030204" pitchFamily="34" charset="0"/>
              </a:rPr>
              <a:t>PRASANNA</a:t>
            </a:r>
            <a:r>
              <a:rPr lang="en-IN" sz="4400" dirty="0"/>
              <a:t> </a:t>
            </a:r>
          </a:p>
        </p:txBody>
      </p:sp>
      <p:sp>
        <p:nvSpPr>
          <p:cNvPr id="5" name="Text Placeholder 4">
            <a:extLst>
              <a:ext uri="{FF2B5EF4-FFF2-40B4-BE49-F238E27FC236}">
                <a16:creationId xmlns:a16="http://schemas.microsoft.com/office/drawing/2014/main" id="{519B2B3E-6CD3-3CB6-3159-9111320AA204}"/>
              </a:ext>
            </a:extLst>
          </p:cNvPr>
          <p:cNvSpPr>
            <a:spLocks noGrp="1"/>
          </p:cNvSpPr>
          <p:nvPr>
            <p:ph type="body" sz="quarter" idx="16"/>
          </p:nvPr>
        </p:nvSpPr>
        <p:spPr/>
        <p:txBody>
          <a:bodyPr/>
          <a:lstStyle/>
          <a:p>
            <a:r>
              <a:rPr lang="en-IN" dirty="0"/>
              <a:t>.</a:t>
            </a:r>
          </a:p>
        </p:txBody>
      </p:sp>
      <p:sp>
        <p:nvSpPr>
          <p:cNvPr id="6" name="Content Placeholder 5">
            <a:extLst>
              <a:ext uri="{FF2B5EF4-FFF2-40B4-BE49-F238E27FC236}">
                <a16:creationId xmlns:a16="http://schemas.microsoft.com/office/drawing/2014/main" id="{3EDC2494-08FE-7FD8-411E-90C1AAA54CD5}"/>
              </a:ext>
            </a:extLst>
          </p:cNvPr>
          <p:cNvSpPr>
            <a:spLocks noGrp="1"/>
          </p:cNvSpPr>
          <p:nvPr>
            <p:ph sz="half" idx="13"/>
          </p:nvPr>
        </p:nvSpPr>
        <p:spPr/>
        <p:txBody>
          <a:bodyPr/>
          <a:lstStyle/>
          <a:p>
            <a:endParaRPr lang="en-IN" sz="3600" dirty="0">
              <a:latin typeface="Arial Rounded MT Bold" panose="020F0704030504030204" pitchFamily="34" charset="0"/>
            </a:endParaRPr>
          </a:p>
          <a:p>
            <a:r>
              <a:rPr lang="en-IN" sz="3600" dirty="0">
                <a:latin typeface="Arial Rounded MT Bold" panose="020F0704030504030204" pitchFamily="34" charset="0"/>
              </a:rPr>
              <a:t>CHANDINI</a:t>
            </a:r>
          </a:p>
        </p:txBody>
      </p:sp>
      <p:sp>
        <p:nvSpPr>
          <p:cNvPr id="7" name="Text Placeholder 6">
            <a:extLst>
              <a:ext uri="{FF2B5EF4-FFF2-40B4-BE49-F238E27FC236}">
                <a16:creationId xmlns:a16="http://schemas.microsoft.com/office/drawing/2014/main" id="{2BB96214-21B2-42D5-16E2-FBE852115A3E}"/>
              </a:ext>
            </a:extLst>
          </p:cNvPr>
          <p:cNvSpPr>
            <a:spLocks noGrp="1"/>
          </p:cNvSpPr>
          <p:nvPr>
            <p:ph type="body" sz="quarter" idx="19"/>
          </p:nvPr>
        </p:nvSpPr>
        <p:spPr/>
        <p:txBody>
          <a:bodyPr/>
          <a:lstStyle/>
          <a:p>
            <a:r>
              <a:rPr lang="en-IN" dirty="0"/>
              <a:t>.</a:t>
            </a:r>
          </a:p>
          <a:p>
            <a:endParaRPr lang="en-IN" dirty="0"/>
          </a:p>
          <a:p>
            <a:endParaRPr lang="en-IN" dirty="0"/>
          </a:p>
          <a:p>
            <a:endParaRPr lang="en-IN" dirty="0"/>
          </a:p>
        </p:txBody>
      </p:sp>
      <p:sp>
        <p:nvSpPr>
          <p:cNvPr id="8" name="Content Placeholder 7">
            <a:extLst>
              <a:ext uri="{FF2B5EF4-FFF2-40B4-BE49-F238E27FC236}">
                <a16:creationId xmlns:a16="http://schemas.microsoft.com/office/drawing/2014/main" id="{C71B527E-DF6E-B9E6-F39B-EEFC9E03B6E0}"/>
              </a:ext>
            </a:extLst>
          </p:cNvPr>
          <p:cNvSpPr>
            <a:spLocks noGrp="1"/>
          </p:cNvSpPr>
          <p:nvPr>
            <p:ph sz="half" idx="20"/>
          </p:nvPr>
        </p:nvSpPr>
        <p:spPr/>
        <p:txBody>
          <a:bodyPr/>
          <a:lstStyle/>
          <a:p>
            <a:endParaRPr lang="en-IN" sz="3600" dirty="0">
              <a:latin typeface="Arial Rounded MT Bold" panose="020F0704030504030204" pitchFamily="34" charset="0"/>
            </a:endParaRPr>
          </a:p>
          <a:p>
            <a:r>
              <a:rPr lang="en-IN" sz="3600" dirty="0">
                <a:latin typeface="Arial Rounded MT Bold" panose="020F0704030504030204" pitchFamily="34" charset="0"/>
              </a:rPr>
              <a:t>MANASWI </a:t>
            </a:r>
          </a:p>
        </p:txBody>
      </p:sp>
      <p:sp>
        <p:nvSpPr>
          <p:cNvPr id="9" name="Slide Number Placeholder 8">
            <a:extLst>
              <a:ext uri="{FF2B5EF4-FFF2-40B4-BE49-F238E27FC236}">
                <a16:creationId xmlns:a16="http://schemas.microsoft.com/office/drawing/2014/main" id="{5BC407D4-BF67-30D7-09B1-89893D3903C1}"/>
              </a:ext>
            </a:extLst>
          </p:cNvPr>
          <p:cNvSpPr>
            <a:spLocks noGrp="1"/>
          </p:cNvSpPr>
          <p:nvPr>
            <p:ph type="sldNum" sz="quarter" idx="12"/>
          </p:nvPr>
        </p:nvSpPr>
        <p:spPr/>
        <p:txBody>
          <a:bodyPr/>
          <a:lstStyle/>
          <a:p>
            <a:fld id="{8D0AFDD5-844D-364D-8AEC-50CF4D36D55D}" type="slidenum">
              <a:rPr lang="en-US" noProof="0" smtClean="0"/>
              <a:pPr/>
              <a:t>18</a:t>
            </a:fld>
            <a:endParaRPr lang="en-US" noProof="0"/>
          </a:p>
        </p:txBody>
      </p:sp>
      <p:sp>
        <p:nvSpPr>
          <p:cNvPr id="10" name="Footer Placeholder 9">
            <a:extLst>
              <a:ext uri="{FF2B5EF4-FFF2-40B4-BE49-F238E27FC236}">
                <a16:creationId xmlns:a16="http://schemas.microsoft.com/office/drawing/2014/main" id="{3C07F2DA-5454-49F5-3E7D-9D3D67D4BD79}"/>
              </a:ext>
            </a:extLst>
          </p:cNvPr>
          <p:cNvSpPr>
            <a:spLocks noGrp="1"/>
          </p:cNvSpPr>
          <p:nvPr>
            <p:ph type="ftr" sz="quarter" idx="11"/>
          </p:nvPr>
        </p:nvSpPr>
        <p:spPr/>
        <p:txBody>
          <a:bodyPr/>
          <a:lstStyle/>
          <a:p>
            <a:r>
              <a:rPr lang="en-US" noProof="0"/>
              <a:t>Presentation title</a:t>
            </a:r>
          </a:p>
        </p:txBody>
      </p:sp>
      <p:sp>
        <p:nvSpPr>
          <p:cNvPr id="11" name="Date Placeholder 10">
            <a:extLst>
              <a:ext uri="{FF2B5EF4-FFF2-40B4-BE49-F238E27FC236}">
                <a16:creationId xmlns:a16="http://schemas.microsoft.com/office/drawing/2014/main" id="{83576F11-3BA9-F275-FFF6-AB134C64B74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831359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782601" y="2527103"/>
            <a:ext cx="5937442" cy="2296824"/>
          </a:xfrm>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A97399-9243-D29D-B0C8-26C66D5B469F}"/>
              </a:ext>
            </a:extLst>
          </p:cNvPr>
          <p:cNvSpPr>
            <a:spLocks noGrp="1"/>
          </p:cNvSpPr>
          <p:nvPr>
            <p:ph type="dt" sz="half" idx="10"/>
          </p:nvPr>
        </p:nvSpPr>
        <p:spPr/>
        <p:txBody>
          <a:bodyPr/>
          <a:lstStyle/>
          <a:p>
            <a:endParaRPr lang="en-US" noProof="0" dirty="0"/>
          </a:p>
        </p:txBody>
      </p:sp>
      <p:sp>
        <p:nvSpPr>
          <p:cNvPr id="6" name="TextBox 5">
            <a:extLst>
              <a:ext uri="{FF2B5EF4-FFF2-40B4-BE49-F238E27FC236}">
                <a16:creationId xmlns:a16="http://schemas.microsoft.com/office/drawing/2014/main" id="{63AAF7FD-6CAA-04C5-D362-923A0C633F07}"/>
              </a:ext>
            </a:extLst>
          </p:cNvPr>
          <p:cNvSpPr txBox="1"/>
          <p:nvPr/>
        </p:nvSpPr>
        <p:spPr>
          <a:xfrm>
            <a:off x="2307771" y="1222310"/>
            <a:ext cx="7576457" cy="3680238"/>
          </a:xfrm>
          <a:prstGeom prst="rect">
            <a:avLst/>
          </a:prstGeom>
          <a:noFill/>
        </p:spPr>
        <p:txBody>
          <a:bodyPr wrap="square">
            <a:spAutoFit/>
          </a:bodyPr>
          <a:lstStyle/>
          <a:p>
            <a:pPr marL="342900" indent="-342900">
              <a:buFont typeface="Wingdings" panose="05000000000000000000" pitchFamily="2" charset="2"/>
              <a:buChar char="q"/>
            </a:pPr>
            <a:r>
              <a:rPr lang="en-US" sz="2800" dirty="0"/>
              <a:t>Introduction</a:t>
            </a:r>
          </a:p>
          <a:p>
            <a:pPr marL="342900" indent="-342900">
              <a:buFont typeface="Wingdings" panose="05000000000000000000" pitchFamily="2" charset="2"/>
              <a:buChar char="q"/>
            </a:pPr>
            <a:r>
              <a:rPr lang="en-US" sz="2800" dirty="0"/>
              <a:t>Benefits of the Doctor Patient Appointment Booking System</a:t>
            </a:r>
          </a:p>
          <a:p>
            <a:pPr marL="342900" indent="-342900">
              <a:buFont typeface="Wingdings" panose="05000000000000000000" pitchFamily="2" charset="2"/>
              <a:buChar char="q"/>
            </a:pPr>
            <a:r>
              <a:rPr lang="en-US" sz="2800" dirty="0"/>
              <a:t>Features of the Doctor Patient Appointment Booking System</a:t>
            </a:r>
          </a:p>
          <a:p>
            <a:pPr marL="342900" indent="-342900">
              <a:buFont typeface="Wingdings" panose="05000000000000000000" pitchFamily="2" charset="2"/>
              <a:buChar char="q"/>
            </a:pPr>
            <a:r>
              <a:rPr lang="en-US" sz="2800" dirty="0"/>
              <a:t>Challenges of Implementing the Doctor Patient Appointment Booking System</a:t>
            </a:r>
          </a:p>
          <a:p>
            <a:pPr marL="342900" indent="-342900">
              <a:lnSpc>
                <a:spcPct val="150000"/>
              </a:lnSpc>
              <a:buFont typeface="Wingdings" panose="05000000000000000000" pitchFamily="2" charset="2"/>
              <a:buChar char="q"/>
            </a:pPr>
            <a:r>
              <a:rPr lang="en-US" sz="2800" dirty="0"/>
              <a:t>Conclusion</a:t>
            </a:r>
            <a:endParaRPr lang="en-IN" sz="2800" dirty="0"/>
          </a:p>
        </p:txBody>
      </p:sp>
    </p:spTree>
    <p:extLst>
      <p:ext uri="{BB962C8B-B14F-4D97-AF65-F5344CB8AC3E}">
        <p14:creationId xmlns:p14="http://schemas.microsoft.com/office/powerpoint/2010/main" val="364437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52A244-9455-4A43-1E30-B729838EA2A5}"/>
              </a:ext>
            </a:extLst>
          </p:cNvPr>
          <p:cNvSpPr>
            <a:spLocks noGrp="1"/>
          </p:cNvSpPr>
          <p:nvPr>
            <p:ph type="body" idx="1"/>
          </p:nvPr>
        </p:nvSpPr>
        <p:spPr>
          <a:xfrm>
            <a:off x="1085522" y="537816"/>
            <a:ext cx="3551791" cy="4519376"/>
          </a:xfrm>
        </p:spPr>
        <p:txBody>
          <a:bodyPr/>
          <a:lstStyle/>
          <a:p>
            <a:r>
              <a:rPr lang="en-US" b="1" dirty="0"/>
              <a:t>Introduction</a:t>
            </a:r>
          </a:p>
          <a:p>
            <a:r>
              <a:rPr lang="en-US" dirty="0"/>
              <a:t>The doctor patient appointment booking system is a web-based platform that allows patients to schedule appointments with their doctors online. This system has revolutionized the way healthcare providers manage their schedules and interact with patients.</a:t>
            </a:r>
          </a:p>
          <a:p>
            <a:r>
              <a:rPr lang="en-US" dirty="0"/>
              <a:t>With this system, patients can easily book appointments with their preferred doctors at any time of the day or night, without having to wait on hold or visit the doctor's office in person.</a:t>
            </a:r>
          </a:p>
          <a:p>
            <a:endParaRPr lang="en-IN" dirty="0"/>
          </a:p>
        </p:txBody>
      </p:sp>
      <p:pic>
        <p:nvPicPr>
          <p:cNvPr id="6" name="Picture Placeholder 5">
            <a:extLst>
              <a:ext uri="{FF2B5EF4-FFF2-40B4-BE49-F238E27FC236}">
                <a16:creationId xmlns:a16="http://schemas.microsoft.com/office/drawing/2014/main" id="{252CD4F1-6C68-395E-32A7-02DFFFEBE4E3}"/>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93448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139A-ACBF-A9AF-135C-D6C73449EFB7}"/>
              </a:ext>
            </a:extLst>
          </p:cNvPr>
          <p:cNvSpPr>
            <a:spLocks noGrp="1"/>
          </p:cNvSpPr>
          <p:nvPr>
            <p:ph type="title"/>
          </p:nvPr>
        </p:nvSpPr>
        <p:spPr>
          <a:xfrm>
            <a:off x="322529" y="877077"/>
            <a:ext cx="4679239" cy="6951306"/>
          </a:xfrm>
        </p:spPr>
        <p:txBody>
          <a:bodyPr/>
          <a:lstStyle/>
          <a:p>
            <a:r>
              <a:rPr lang="en-US" sz="1600" b="1" dirty="0"/>
              <a:t>Benefits of the Doctor Patient Appointment Booking System</a:t>
            </a:r>
            <a:br>
              <a:rPr lang="en-US" sz="1600" b="1" dirty="0"/>
            </a:br>
            <a:r>
              <a:rPr lang="en-US" sz="1600" dirty="0"/>
              <a:t>The doctor patient appointment booking system offers several benefits to both patients and healthcare providers. For patients, it provides a convenient and hassle-free way to book appointments with their doctors. They can do so from the comfort of their own homes, without having to take time off work or travel to the doctor's office.</a:t>
            </a:r>
            <a:br>
              <a:rPr lang="en-US" sz="1600" dirty="0"/>
            </a:br>
            <a:r>
              <a:rPr lang="en-US" sz="1600" dirty="0"/>
              <a:t>For healthcare providers, the system streamlines the appointment booking process and reduces administrative workload. It also helps to reduce no-shows and cancellations by sending reminders to patients before their scheduled appointments.</a:t>
            </a:r>
            <a:br>
              <a:rPr lang="en-US" sz="1600" dirty="0"/>
            </a:br>
            <a:endParaRPr lang="en-IN" sz="1600" dirty="0"/>
          </a:p>
        </p:txBody>
      </p:sp>
      <p:sp>
        <p:nvSpPr>
          <p:cNvPr id="3" name="Text Placeholder 2">
            <a:extLst>
              <a:ext uri="{FF2B5EF4-FFF2-40B4-BE49-F238E27FC236}">
                <a16:creationId xmlns:a16="http://schemas.microsoft.com/office/drawing/2014/main" id="{05BB1B4D-2E61-BD1C-C3B2-8EBC4EAFA19C}"/>
              </a:ext>
            </a:extLst>
          </p:cNvPr>
          <p:cNvSpPr>
            <a:spLocks noGrp="1"/>
          </p:cNvSpPr>
          <p:nvPr>
            <p:ph type="body" idx="1"/>
          </p:nvPr>
        </p:nvSpPr>
        <p:spPr>
          <a:xfrm>
            <a:off x="6895323" y="3762290"/>
            <a:ext cx="2741520" cy="402336"/>
          </a:xfrm>
        </p:spPr>
        <p:txBody>
          <a:bodyPr/>
          <a:lstStyle/>
          <a:p>
            <a:endParaRPr lang="en-IN" dirty="0"/>
          </a:p>
        </p:txBody>
      </p:sp>
      <p:pic>
        <p:nvPicPr>
          <p:cNvPr id="6" name="Picture Placeholder 5">
            <a:extLst>
              <a:ext uri="{FF2B5EF4-FFF2-40B4-BE49-F238E27FC236}">
                <a16:creationId xmlns:a16="http://schemas.microsoft.com/office/drawing/2014/main" id="{BE342077-F160-E2E1-86B9-64053803D633}"/>
              </a:ext>
            </a:extLst>
          </p:cNvPr>
          <p:cNvPicPr>
            <a:picLocks noGrp="1" noChangeAspect="1"/>
          </p:cNvPicPr>
          <p:nvPr>
            <p:ph type="pic" sz="quarter" idx="10"/>
          </p:nvPr>
        </p:nvPicPr>
        <p:blipFill>
          <a:blip r:embed="rId2"/>
          <a:srcRect/>
          <a:stretch>
            <a:fillRect/>
          </a:stretch>
        </p:blipFill>
        <p:spPr>
          <a:xfrm>
            <a:off x="5317143" y="480060"/>
            <a:ext cx="5897880" cy="5897880"/>
          </a:xfrm>
        </p:spPr>
      </p:pic>
    </p:spTree>
    <p:extLst>
      <p:ext uri="{BB962C8B-B14F-4D97-AF65-F5344CB8AC3E}">
        <p14:creationId xmlns:p14="http://schemas.microsoft.com/office/powerpoint/2010/main" val="70743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9CA8-D9E4-5D15-1FA9-34D009A230D7}"/>
              </a:ext>
            </a:extLst>
          </p:cNvPr>
          <p:cNvSpPr>
            <a:spLocks noGrp="1"/>
          </p:cNvSpPr>
          <p:nvPr>
            <p:ph type="title"/>
          </p:nvPr>
        </p:nvSpPr>
        <p:spPr>
          <a:xfrm>
            <a:off x="69606" y="1174444"/>
            <a:ext cx="4932162" cy="2008508"/>
          </a:xfrm>
        </p:spPr>
        <p:txBody>
          <a:bodyPr/>
          <a:lstStyle/>
          <a:p>
            <a:r>
              <a:rPr lang="en-US" sz="2400" b="1" dirty="0"/>
              <a:t>Features of the Doctor Patient Appointment Booking System</a:t>
            </a:r>
            <a:br>
              <a:rPr lang="en-US" sz="2400" b="1" dirty="0"/>
            </a:br>
            <a:r>
              <a:rPr lang="en-US" sz="2400" dirty="0"/>
              <a:t>The doctor patient appointment booking system comes with several features that make it easy to use and highly effective. These include a user-friendly interface, real-time availability of doctors, automated appointment reminders, and secure payment processing.</a:t>
            </a:r>
            <a:br>
              <a:rPr lang="en-US" dirty="0"/>
            </a:br>
            <a:endParaRPr lang="en-IN" dirty="0"/>
          </a:p>
        </p:txBody>
      </p:sp>
      <p:sp>
        <p:nvSpPr>
          <p:cNvPr id="6" name="Text Placeholder 5">
            <a:extLst>
              <a:ext uri="{FF2B5EF4-FFF2-40B4-BE49-F238E27FC236}">
                <a16:creationId xmlns:a16="http://schemas.microsoft.com/office/drawing/2014/main" id="{97C732AF-3520-BF0A-2E6F-300E9F8FB799}"/>
              </a:ext>
            </a:extLst>
          </p:cNvPr>
          <p:cNvSpPr>
            <a:spLocks noGrp="1"/>
          </p:cNvSpPr>
          <p:nvPr>
            <p:ph type="body" idx="1"/>
          </p:nvPr>
        </p:nvSpPr>
        <p:spPr>
          <a:xfrm>
            <a:off x="5368274" y="3429000"/>
            <a:ext cx="2980944" cy="402336"/>
          </a:xfrm>
        </p:spPr>
        <p:txBody>
          <a:bodyPr/>
          <a:lstStyle/>
          <a:p>
            <a:r>
              <a:rPr lang="en-US" dirty="0"/>
              <a:t>.</a:t>
            </a:r>
            <a:endParaRPr lang="en-IN" dirty="0"/>
          </a:p>
        </p:txBody>
      </p:sp>
      <p:pic>
        <p:nvPicPr>
          <p:cNvPr id="8" name="Picture Placeholder 7">
            <a:extLst>
              <a:ext uri="{FF2B5EF4-FFF2-40B4-BE49-F238E27FC236}">
                <a16:creationId xmlns:a16="http://schemas.microsoft.com/office/drawing/2014/main" id="{6874B47E-6ADA-668B-9002-0E17BA8ED5DD}"/>
              </a:ext>
            </a:extLst>
          </p:cNvPr>
          <p:cNvPicPr>
            <a:picLocks noGrp="1" noChangeAspect="1"/>
          </p:cNvPicPr>
          <p:nvPr>
            <p:ph type="pic" sz="quarter" idx="10"/>
          </p:nvPr>
        </p:nvPicPr>
        <p:blipFill>
          <a:blip r:embed="rId2"/>
          <a:srcRect/>
          <a:stretch>
            <a:fillRect/>
          </a:stretch>
        </p:blipFill>
        <p:spPr>
          <a:xfrm>
            <a:off x="5400437" y="637981"/>
            <a:ext cx="5897562" cy="5897563"/>
          </a:xfrm>
        </p:spPr>
      </p:pic>
    </p:spTree>
    <p:extLst>
      <p:ext uri="{BB962C8B-B14F-4D97-AF65-F5344CB8AC3E}">
        <p14:creationId xmlns:p14="http://schemas.microsoft.com/office/powerpoint/2010/main" val="295449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7C7D-3848-BDF4-0A6F-26014C32D893}"/>
              </a:ext>
            </a:extLst>
          </p:cNvPr>
          <p:cNvSpPr>
            <a:spLocks noGrp="1"/>
          </p:cNvSpPr>
          <p:nvPr>
            <p:ph type="title"/>
          </p:nvPr>
        </p:nvSpPr>
        <p:spPr>
          <a:xfrm>
            <a:off x="0" y="1345754"/>
            <a:ext cx="5262465" cy="2465708"/>
          </a:xfrm>
        </p:spPr>
        <p:txBody>
          <a:bodyPr/>
          <a:lstStyle/>
          <a:p>
            <a:r>
              <a:rPr lang="en-US" sz="2000" b="1" dirty="0"/>
              <a:t>Challenges of Implementing the Doctor Patient Appointment Booking System</a:t>
            </a:r>
            <a:br>
              <a:rPr lang="en-US" sz="2000" b="1" dirty="0"/>
            </a:br>
            <a:r>
              <a:rPr lang="en-US" sz="2000" dirty="0"/>
              <a:t>While the doctor patient appointment booking system offers several benefits, it also comes with its own set of challenges. One of the biggest challenges is getting patients and healthcare providers to adopt the system.</a:t>
            </a:r>
            <a:br>
              <a:rPr lang="en-US" sz="2000" dirty="0"/>
            </a:br>
            <a:r>
              <a:rPr lang="en-US" sz="2000" dirty="0"/>
              <a:t>Another challenge is ensuring that the system is secure and complies with privacy regulations. Healthcare providers must ensure that patient data is protected and that the system meets HIPAA requirements.</a:t>
            </a:r>
            <a:br>
              <a:rPr lang="en-US" sz="2000" dirty="0"/>
            </a:br>
            <a:endParaRPr lang="en-IN" sz="2000" dirty="0"/>
          </a:p>
        </p:txBody>
      </p:sp>
      <p:sp>
        <p:nvSpPr>
          <p:cNvPr id="3" name="Text Placeholder 2">
            <a:extLst>
              <a:ext uri="{FF2B5EF4-FFF2-40B4-BE49-F238E27FC236}">
                <a16:creationId xmlns:a16="http://schemas.microsoft.com/office/drawing/2014/main" id="{06756035-328E-374A-1A55-7E7B86E3D295}"/>
              </a:ext>
            </a:extLst>
          </p:cNvPr>
          <p:cNvSpPr>
            <a:spLocks noGrp="1"/>
          </p:cNvSpPr>
          <p:nvPr>
            <p:ph type="body" idx="1"/>
          </p:nvPr>
        </p:nvSpPr>
        <p:spPr>
          <a:xfrm>
            <a:off x="6217360" y="4400690"/>
            <a:ext cx="2980944" cy="402336"/>
          </a:xfrm>
        </p:spPr>
        <p:txBody>
          <a:bodyPr/>
          <a:lstStyle/>
          <a:p>
            <a:r>
              <a:rPr lang="en-US" dirty="0"/>
              <a:t>.</a:t>
            </a:r>
            <a:endParaRPr lang="en-IN" dirty="0"/>
          </a:p>
        </p:txBody>
      </p:sp>
      <p:pic>
        <p:nvPicPr>
          <p:cNvPr id="6" name="Picture Placeholder 5">
            <a:extLst>
              <a:ext uri="{FF2B5EF4-FFF2-40B4-BE49-F238E27FC236}">
                <a16:creationId xmlns:a16="http://schemas.microsoft.com/office/drawing/2014/main" id="{0F1BAD58-0820-A273-2D74-FCB730730C4B}"/>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89496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AB78-AAD2-3A04-7C2A-0E5A368AC718}"/>
              </a:ext>
            </a:extLst>
          </p:cNvPr>
          <p:cNvSpPr>
            <a:spLocks noGrp="1"/>
          </p:cNvSpPr>
          <p:nvPr>
            <p:ph type="title"/>
          </p:nvPr>
        </p:nvSpPr>
        <p:spPr>
          <a:xfrm>
            <a:off x="6792467" y="1374648"/>
            <a:ext cx="2316482" cy="4943856"/>
          </a:xfrm>
        </p:spPr>
        <p:txBody>
          <a:bodyPr/>
          <a:lstStyle/>
          <a:p>
            <a:endParaRPr lang="en-IN" dirty="0"/>
          </a:p>
        </p:txBody>
      </p:sp>
      <p:sp>
        <p:nvSpPr>
          <p:cNvPr id="3" name="Text Placeholder 2">
            <a:extLst>
              <a:ext uri="{FF2B5EF4-FFF2-40B4-BE49-F238E27FC236}">
                <a16:creationId xmlns:a16="http://schemas.microsoft.com/office/drawing/2014/main" id="{C06DB0C0-B949-26F6-6E51-95307253B2EC}"/>
              </a:ext>
            </a:extLst>
          </p:cNvPr>
          <p:cNvSpPr>
            <a:spLocks noGrp="1"/>
          </p:cNvSpPr>
          <p:nvPr>
            <p:ph type="body" idx="1"/>
          </p:nvPr>
        </p:nvSpPr>
        <p:spPr>
          <a:xfrm>
            <a:off x="746760" y="1679448"/>
            <a:ext cx="3709416" cy="402336"/>
          </a:xfrm>
        </p:spPr>
        <p:txBody>
          <a:bodyPr/>
          <a:lstStyle/>
          <a:p>
            <a:r>
              <a:rPr lang="en-US" sz="4400" dirty="0"/>
              <a:t>PYTHON(FLASK)</a:t>
            </a:r>
          </a:p>
          <a:p>
            <a:r>
              <a:rPr lang="en-US" sz="4400" dirty="0"/>
              <a:t>HTML</a:t>
            </a:r>
          </a:p>
          <a:p>
            <a:r>
              <a:rPr lang="en-US" sz="4400" dirty="0"/>
              <a:t>CSS</a:t>
            </a:r>
          </a:p>
          <a:p>
            <a:r>
              <a:rPr lang="en-US" sz="4400" dirty="0"/>
              <a:t>MYSQL</a:t>
            </a:r>
            <a:endParaRPr lang="en-IN" sz="4400" dirty="0"/>
          </a:p>
        </p:txBody>
      </p:sp>
      <p:sp>
        <p:nvSpPr>
          <p:cNvPr id="4" name="Picture Placeholder 3">
            <a:extLst>
              <a:ext uri="{FF2B5EF4-FFF2-40B4-BE49-F238E27FC236}">
                <a16:creationId xmlns:a16="http://schemas.microsoft.com/office/drawing/2014/main" id="{CAFB05C1-F63F-6ABB-8DCA-DADE751D927E}"/>
              </a:ext>
            </a:extLst>
          </p:cNvPr>
          <p:cNvSpPr>
            <a:spLocks noGrp="1"/>
          </p:cNvSpPr>
          <p:nvPr>
            <p:ph type="pic" sz="quarter" idx="10"/>
          </p:nvPr>
        </p:nvSpPr>
        <p:spPr/>
      </p:sp>
      <p:sp>
        <p:nvSpPr>
          <p:cNvPr id="5" name="Oval 4">
            <a:extLst>
              <a:ext uri="{FF2B5EF4-FFF2-40B4-BE49-F238E27FC236}">
                <a16:creationId xmlns:a16="http://schemas.microsoft.com/office/drawing/2014/main" id="{2702A661-E923-67D7-58CF-E662FA6FD96F}"/>
              </a:ext>
            </a:extLst>
          </p:cNvPr>
          <p:cNvSpPr/>
          <p:nvPr/>
        </p:nvSpPr>
        <p:spPr>
          <a:xfrm>
            <a:off x="4934711" y="302514"/>
            <a:ext cx="6160008" cy="6252972"/>
          </a:xfrm>
          <a:prstGeom prst="ellipse">
            <a:avLst/>
          </a:prstGeom>
          <a:solidFill>
            <a:schemeClr val="accent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SOFTWARE’S USED</a:t>
            </a:r>
            <a:endParaRPr lang="en-IN" sz="4400" dirty="0"/>
          </a:p>
        </p:txBody>
      </p:sp>
    </p:spTree>
    <p:extLst>
      <p:ext uri="{BB962C8B-B14F-4D97-AF65-F5344CB8AC3E}">
        <p14:creationId xmlns:p14="http://schemas.microsoft.com/office/powerpoint/2010/main" val="220552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87C184-C73F-C19C-FCCA-6F38F357D7AD}"/>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3" name="Footer Placeholder 2">
            <a:extLst>
              <a:ext uri="{FF2B5EF4-FFF2-40B4-BE49-F238E27FC236}">
                <a16:creationId xmlns:a16="http://schemas.microsoft.com/office/drawing/2014/main" id="{2CEE0E6A-2FB0-BCAE-F042-0F9D3AED5F5F}"/>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43A8C013-437C-328B-9F7C-4C727BEAECAB}"/>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4F907374-A823-0BAB-8393-F38DDC649DE5}"/>
              </a:ext>
            </a:extLst>
          </p:cNvPr>
          <p:cNvPicPr>
            <a:picLocks noChangeAspect="1"/>
          </p:cNvPicPr>
          <p:nvPr/>
        </p:nvPicPr>
        <p:blipFill>
          <a:blip r:embed="rId2"/>
          <a:stretch>
            <a:fillRect/>
          </a:stretch>
        </p:blipFill>
        <p:spPr>
          <a:xfrm>
            <a:off x="6095999" y="3360418"/>
            <a:ext cx="6096001" cy="3429001"/>
          </a:xfrm>
          <a:prstGeom prst="rect">
            <a:avLst/>
          </a:prstGeom>
        </p:spPr>
      </p:pic>
      <p:pic>
        <p:nvPicPr>
          <p:cNvPr id="8" name="Picture 7">
            <a:extLst>
              <a:ext uri="{FF2B5EF4-FFF2-40B4-BE49-F238E27FC236}">
                <a16:creationId xmlns:a16="http://schemas.microsoft.com/office/drawing/2014/main" id="{DDC8D50E-71FA-768C-6CC8-06040A89DF17}"/>
              </a:ext>
            </a:extLst>
          </p:cNvPr>
          <p:cNvPicPr>
            <a:picLocks noChangeAspect="1"/>
          </p:cNvPicPr>
          <p:nvPr/>
        </p:nvPicPr>
        <p:blipFill>
          <a:blip r:embed="rId3"/>
          <a:stretch>
            <a:fillRect/>
          </a:stretch>
        </p:blipFill>
        <p:spPr>
          <a:xfrm>
            <a:off x="-87087" y="3448592"/>
            <a:ext cx="6183086" cy="3477986"/>
          </a:xfrm>
          <a:prstGeom prst="rect">
            <a:avLst/>
          </a:prstGeom>
        </p:spPr>
      </p:pic>
      <p:pic>
        <p:nvPicPr>
          <p:cNvPr id="10" name="Picture 9">
            <a:extLst>
              <a:ext uri="{FF2B5EF4-FFF2-40B4-BE49-F238E27FC236}">
                <a16:creationId xmlns:a16="http://schemas.microsoft.com/office/drawing/2014/main" id="{821067F7-3192-5018-186E-14B5D29C80F2}"/>
              </a:ext>
            </a:extLst>
          </p:cNvPr>
          <p:cNvPicPr>
            <a:picLocks noChangeAspect="1"/>
          </p:cNvPicPr>
          <p:nvPr/>
        </p:nvPicPr>
        <p:blipFill>
          <a:blip r:embed="rId4"/>
          <a:stretch>
            <a:fillRect/>
          </a:stretch>
        </p:blipFill>
        <p:spPr>
          <a:xfrm>
            <a:off x="0" y="0"/>
            <a:ext cx="6339840" cy="3566160"/>
          </a:xfrm>
          <a:prstGeom prst="rect">
            <a:avLst/>
          </a:prstGeom>
        </p:spPr>
      </p:pic>
      <p:sp>
        <p:nvSpPr>
          <p:cNvPr id="11" name="Rectangle 10">
            <a:extLst>
              <a:ext uri="{FF2B5EF4-FFF2-40B4-BE49-F238E27FC236}">
                <a16:creationId xmlns:a16="http://schemas.microsoft.com/office/drawing/2014/main" id="{9172F849-F123-6677-F417-050C363B669E}"/>
              </a:ext>
            </a:extLst>
          </p:cNvPr>
          <p:cNvSpPr/>
          <p:nvPr/>
        </p:nvSpPr>
        <p:spPr>
          <a:xfrm>
            <a:off x="7101840" y="210208"/>
            <a:ext cx="4167385" cy="2624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n w="0"/>
                <a:solidFill>
                  <a:schemeClr val="tx1"/>
                </a:solidFill>
                <a:effectLst>
                  <a:outerShdw blurRad="38100" dist="19050" dir="2700000" algn="tl" rotWithShape="0">
                    <a:schemeClr val="dk1">
                      <a:alpha val="40000"/>
                    </a:schemeClr>
                  </a:outerShdw>
                </a:effectLst>
              </a:rPr>
              <a:t>HOME PAGE CODE</a:t>
            </a:r>
            <a:endParaRPr lang="en-IN" sz="440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a:extLst>
              <a:ext uri="{FF2B5EF4-FFF2-40B4-BE49-F238E27FC236}">
                <a16:creationId xmlns:a16="http://schemas.microsoft.com/office/drawing/2014/main" id="{4987D358-8B18-C3DA-482F-2C5653F37BD6}"/>
              </a:ext>
            </a:extLst>
          </p:cNvPr>
          <p:cNvCxnSpPr/>
          <p:nvPr/>
        </p:nvCxnSpPr>
        <p:spPr>
          <a:xfrm flipH="1">
            <a:off x="960120" y="3566160"/>
            <a:ext cx="487680" cy="480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65E6CA-5DA0-5C56-CF6A-F624C26CB86B}"/>
              </a:ext>
            </a:extLst>
          </p:cNvPr>
          <p:cNvCxnSpPr/>
          <p:nvPr/>
        </p:nvCxnSpPr>
        <p:spPr>
          <a:xfrm flipV="1">
            <a:off x="6095999" y="3806191"/>
            <a:ext cx="731521" cy="24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p:txBody>
          <a:bodyPr/>
          <a:lstStyle/>
          <a:p>
            <a:r>
              <a:rPr lang="en-US" dirty="0"/>
              <a:t>20XX</a:t>
            </a:r>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p:txBody>
          <a:bodyPr/>
          <a:lstStyle/>
          <a:p>
            <a:fld id="{8D0AFDD5-844D-364D-8AEC-50CF4D36D55D}" type="slidenum">
              <a:rPr lang="en-US" smtClean="0"/>
              <a:pPr/>
              <a:t>9</a:t>
            </a:fld>
            <a:endParaRPr lang="en-US" dirty="0"/>
          </a:p>
        </p:txBody>
      </p:sp>
      <p:pic>
        <p:nvPicPr>
          <p:cNvPr id="12" name="Picture 11">
            <a:extLst>
              <a:ext uri="{FF2B5EF4-FFF2-40B4-BE49-F238E27FC236}">
                <a16:creationId xmlns:a16="http://schemas.microsoft.com/office/drawing/2014/main" id="{BB8391E4-D0C4-78F0-5285-CC2D2BC467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328899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215</TotalTime>
  <Words>581</Words>
  <Application>Microsoft Office PowerPoint</Application>
  <PresentationFormat>Widescreen</PresentationFormat>
  <Paragraphs>103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Rounded MT Bold</vt:lpstr>
      <vt:lpstr>Calibri</vt:lpstr>
      <vt:lpstr>Century Gothic</vt:lpstr>
      <vt:lpstr>Karla</vt:lpstr>
      <vt:lpstr>Univers Condensed Light</vt:lpstr>
      <vt:lpstr>Wingdings</vt:lpstr>
      <vt:lpstr>Office Theme</vt:lpstr>
      <vt:lpstr>Book Your Health: A Doctor-Patient Appointment System</vt:lpstr>
      <vt:lpstr>PowerPoint Presentation</vt:lpstr>
      <vt:lpstr>PowerPoint Presentation</vt:lpstr>
      <vt:lpstr>Benefits of the Doctor Patient Appointment Booking System The doctor patient appointment booking system offers several benefits to both patients and healthcare providers. For patients, it provides a convenient and hassle-free way to book appointments with their doctors. They can do so from the comfort of their own homes, without having to take time off work or travel to the doctor's office. For healthcare providers, the system streamlines the appointment booking process and reduces administrative workload. It also helps to reduce no-shows and cancellations by sending reminders to patients before their scheduled appointments. </vt:lpstr>
      <vt:lpstr>Features of the Doctor Patient Appointment Booking System The doctor patient appointment booking system comes with several features that make it easy to use and highly effective. These include a user-friendly interface, real-time availability of doctors, automated appointment reminders, and secure payment processing. </vt:lpstr>
      <vt:lpstr>Challenges of Implementing the Doctor Patient Appointment Booking System While the doctor patient appointment booking system offers several benefits, it also comes with its own set of challenges. One of the biggest challenges is getting patients and healthcare providers to adopt the system. Another challenge is ensuring that the system is secure and complies with privacy regulations. Healthcare providers must ensure that patient data is protected and that the system meets HIPAA requirements. </vt:lpstr>
      <vt:lpstr>PowerPoint Presentation</vt:lpstr>
      <vt:lpstr>PowerPoint Presentation</vt:lpstr>
      <vt:lpstr>Business opportunities are like buses. There’s always another one coming.</vt:lpstr>
      <vt:lpstr>PowerPoint Presentation</vt:lpstr>
      <vt:lpstr>Meet our team</vt:lpstr>
      <vt:lpstr>CONFIRMATIONM FORM </vt:lpstr>
      <vt:lpstr>Meet our extended team</vt:lpstr>
      <vt:lpstr>Plan for product launch </vt:lpstr>
      <vt:lpstr>PowerPoint Presentation</vt:lpstr>
      <vt:lpstr>Python Flask</vt:lpstr>
      <vt:lpstr>Conclusion In conclusion, the doctor patient appointment booking system is a game-changer in the healthcare industry. It offers several benefits to both patients and healthcare providers, including convenience, efficiency, and increased patient satisfaction.  As technology continues to advance, we can expect to see more healthcare providers adopting the doctor patient appointment booking system in the near future. </vt:lpstr>
      <vt:lpstr>TEAM MEMBERS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Your Health: A Doctor-Patient Appointment System</dc:title>
  <dc:creator>achi040818@gmail.com</dc:creator>
  <cp:lastModifiedBy>chandini adari</cp:lastModifiedBy>
  <cp:revision>2</cp:revision>
  <dcterms:created xsi:type="dcterms:W3CDTF">2023-05-24T16:53:12Z</dcterms:created>
  <dcterms:modified xsi:type="dcterms:W3CDTF">2024-03-21T05:11:17Z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